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0" r:id="rId15"/>
    <p:sldId id="268" r:id="rId16"/>
    <p:sldId id="269" r:id="rId17"/>
    <p:sldId id="270" r:id="rId18"/>
    <p:sldId id="271" r:id="rId19"/>
    <p:sldId id="278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249" autoAdjust="0"/>
  </p:normalViewPr>
  <p:slideViewPr>
    <p:cSldViewPr>
      <p:cViewPr varScale="1">
        <p:scale>
          <a:sx n="60" d="100"/>
          <a:sy n="60" d="100"/>
        </p:scale>
        <p:origin x="16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A80C2-CBD9-4F8D-B280-B64AD97C523E}" type="doc">
      <dgm:prSet loTypeId="urn:microsoft.com/office/officeart/2005/8/layout/radial1" loCatId="relationship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49FF079-E289-4964-814D-90B15855DFD9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PIEs</a:t>
          </a:r>
        </a:p>
      </dgm:t>
    </dgm:pt>
    <dgm:pt modelId="{A2920891-5D54-40C6-8BED-C37B87ED9A43}" type="parTrans" cxnId="{9643384B-2746-4457-967F-157AD86D20FC}">
      <dgm:prSet/>
      <dgm:spPr/>
      <dgm:t>
        <a:bodyPr/>
        <a:lstStyle/>
        <a:p>
          <a:endParaRPr lang="en-US"/>
        </a:p>
      </dgm:t>
    </dgm:pt>
    <dgm:pt modelId="{AD712E4D-E4A4-4E57-AB77-8B03CBE102EA}" type="sibTrans" cxnId="{9643384B-2746-4457-967F-157AD86D20FC}">
      <dgm:prSet/>
      <dgm:spPr/>
      <dgm:t>
        <a:bodyPr/>
        <a:lstStyle/>
        <a:p>
          <a:endParaRPr lang="en-US"/>
        </a:p>
      </dgm:t>
    </dgm:pt>
    <dgm:pt modelId="{65B45321-4BF0-4119-A321-3E5E7815CE11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Process</a:t>
          </a:r>
        </a:p>
      </dgm:t>
    </dgm:pt>
    <dgm:pt modelId="{0B374ACA-12C9-4FB4-8EC6-092FA25108C4}" type="parTrans" cxnId="{52530E8F-8886-4039-9E0D-7496C0F5330D}">
      <dgm:prSet/>
      <dgm:spPr/>
      <dgm:t>
        <a:bodyPr/>
        <a:lstStyle/>
        <a:p>
          <a:endParaRPr lang="en-US"/>
        </a:p>
      </dgm:t>
    </dgm:pt>
    <dgm:pt modelId="{C68CD54C-7190-443B-A11E-EBC85F796397}" type="sibTrans" cxnId="{52530E8F-8886-4039-9E0D-7496C0F5330D}">
      <dgm:prSet/>
      <dgm:spPr/>
      <dgm:t>
        <a:bodyPr/>
        <a:lstStyle/>
        <a:p>
          <a:endParaRPr lang="en-US"/>
        </a:p>
      </dgm:t>
    </dgm:pt>
    <dgm:pt modelId="{2E100DA3-35F2-4211-AD5E-C773BCF8291C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Policy</a:t>
          </a:r>
        </a:p>
      </dgm:t>
    </dgm:pt>
    <dgm:pt modelId="{2888BE0E-9866-4F6C-97D5-F49FB59AF41C}" type="parTrans" cxnId="{AAF36644-04DA-45F2-A2CC-79C01CC30622}">
      <dgm:prSet/>
      <dgm:spPr/>
      <dgm:t>
        <a:bodyPr/>
        <a:lstStyle/>
        <a:p>
          <a:endParaRPr lang="en-US"/>
        </a:p>
      </dgm:t>
    </dgm:pt>
    <dgm:pt modelId="{E63AECA1-EC5B-41DA-BDCA-54B369D544D1}" type="sibTrans" cxnId="{AAF36644-04DA-45F2-A2CC-79C01CC30622}">
      <dgm:prSet/>
      <dgm:spPr/>
      <dgm:t>
        <a:bodyPr/>
        <a:lstStyle/>
        <a:p>
          <a:endParaRPr lang="en-US"/>
        </a:p>
      </dgm:t>
    </dgm:pt>
    <dgm:pt modelId="{8404336D-EE1C-4603-B526-AADCCBA5753E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Skills</a:t>
          </a:r>
        </a:p>
      </dgm:t>
    </dgm:pt>
    <dgm:pt modelId="{1D37E94E-5BED-437B-9F3C-DE4FE5919F21}" type="parTrans" cxnId="{B819DEDC-7BC1-432F-A342-71C37F337F11}">
      <dgm:prSet/>
      <dgm:spPr/>
      <dgm:t>
        <a:bodyPr/>
        <a:lstStyle/>
        <a:p>
          <a:endParaRPr lang="en-US"/>
        </a:p>
      </dgm:t>
    </dgm:pt>
    <dgm:pt modelId="{47465B76-F008-4F2C-B8D1-5FDE1366AA7A}" type="sibTrans" cxnId="{B819DEDC-7BC1-432F-A342-71C37F337F11}">
      <dgm:prSet/>
      <dgm:spPr/>
      <dgm:t>
        <a:bodyPr/>
        <a:lstStyle/>
        <a:p>
          <a:endParaRPr lang="en-US"/>
        </a:p>
      </dgm:t>
    </dgm:pt>
    <dgm:pt modelId="{39A0C5C6-8DCC-4685-AD3C-E5CA60DC5410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Structure</a:t>
          </a:r>
        </a:p>
      </dgm:t>
    </dgm:pt>
    <dgm:pt modelId="{33E34A36-0604-4B2D-A223-C6E23487F1D5}" type="parTrans" cxnId="{B60EB3FB-FB19-4F0C-AE6C-353A89813810}">
      <dgm:prSet/>
      <dgm:spPr/>
      <dgm:t>
        <a:bodyPr/>
        <a:lstStyle/>
        <a:p>
          <a:endParaRPr lang="en-US"/>
        </a:p>
      </dgm:t>
    </dgm:pt>
    <dgm:pt modelId="{C11FAC4F-ADE4-4E59-9CF6-5867A75465B0}" type="sibTrans" cxnId="{B60EB3FB-FB19-4F0C-AE6C-353A89813810}">
      <dgm:prSet/>
      <dgm:spPr/>
      <dgm:t>
        <a:bodyPr/>
        <a:lstStyle/>
        <a:p>
          <a:endParaRPr lang="en-US"/>
        </a:p>
      </dgm:t>
    </dgm:pt>
    <dgm:pt modelId="{53E6F3FE-0FB6-41C2-927C-9BD49391B4FC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Infra.</a:t>
          </a:r>
        </a:p>
      </dgm:t>
    </dgm:pt>
    <dgm:pt modelId="{EBA250D1-F97E-4207-9BD1-1A42C9F5E8DE}" type="parTrans" cxnId="{1037DB45-66DF-44AE-9245-07CC062488C7}">
      <dgm:prSet/>
      <dgm:spPr/>
      <dgm:t>
        <a:bodyPr/>
        <a:lstStyle/>
        <a:p>
          <a:endParaRPr lang="en-US"/>
        </a:p>
      </dgm:t>
    </dgm:pt>
    <dgm:pt modelId="{93297371-2EE9-477D-A7AD-C0F418C447C2}" type="sibTrans" cxnId="{1037DB45-66DF-44AE-9245-07CC062488C7}">
      <dgm:prSet/>
      <dgm:spPr/>
      <dgm:t>
        <a:bodyPr/>
        <a:lstStyle/>
        <a:p>
          <a:endParaRPr lang="en-US"/>
        </a:p>
      </dgm:t>
    </dgm:pt>
    <dgm:pt modelId="{58971D65-076C-4301-9ED0-B6944E62282D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IT</a:t>
          </a:r>
        </a:p>
      </dgm:t>
    </dgm:pt>
    <dgm:pt modelId="{434FBF75-9F68-42C1-8AAD-45BDA311FC65}" type="parTrans" cxnId="{04D7C7E7-038A-4581-8B2B-66E400B18254}">
      <dgm:prSet/>
      <dgm:spPr/>
      <dgm:t>
        <a:bodyPr/>
        <a:lstStyle/>
        <a:p>
          <a:endParaRPr lang="en-US"/>
        </a:p>
      </dgm:t>
    </dgm:pt>
    <dgm:pt modelId="{1ABA582C-2312-4D35-8853-153B714ED49B}" type="sibTrans" cxnId="{04D7C7E7-038A-4581-8B2B-66E400B18254}">
      <dgm:prSet/>
      <dgm:spPr/>
      <dgm:t>
        <a:bodyPr/>
        <a:lstStyle/>
        <a:p>
          <a:endParaRPr lang="en-US"/>
        </a:p>
      </dgm:t>
    </dgm:pt>
    <dgm:pt modelId="{A975827E-9EDE-46A1-89DC-435A78E601AD}" type="pres">
      <dgm:prSet presAssocID="{FFDA80C2-CBD9-4F8D-B280-B64AD97C523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CB524F-370D-4333-90A5-E7065745D5C7}" type="pres">
      <dgm:prSet presAssocID="{949FF079-E289-4964-814D-90B15855DFD9}" presName="centerShape" presStyleLbl="node0" presStyleIdx="0" presStyleCnt="1" custLinFactNeighborY="-64"/>
      <dgm:spPr/>
      <dgm:t>
        <a:bodyPr/>
        <a:lstStyle/>
        <a:p>
          <a:endParaRPr lang="en-US"/>
        </a:p>
      </dgm:t>
    </dgm:pt>
    <dgm:pt modelId="{8AACA26B-C441-4A48-8806-A8D85AA9A286}" type="pres">
      <dgm:prSet presAssocID="{0B374ACA-12C9-4FB4-8EC6-092FA25108C4}" presName="Name9" presStyleLbl="parChTrans1D2" presStyleIdx="0" presStyleCnt="6"/>
      <dgm:spPr/>
      <dgm:t>
        <a:bodyPr/>
        <a:lstStyle/>
        <a:p>
          <a:endParaRPr lang="en-US"/>
        </a:p>
      </dgm:t>
    </dgm:pt>
    <dgm:pt modelId="{97AC4D99-71EE-4371-B333-AB120052DCDB}" type="pres">
      <dgm:prSet presAssocID="{0B374ACA-12C9-4FB4-8EC6-092FA25108C4}" presName="connTx" presStyleLbl="parChTrans1D2" presStyleIdx="0" presStyleCnt="6"/>
      <dgm:spPr/>
      <dgm:t>
        <a:bodyPr/>
        <a:lstStyle/>
        <a:p>
          <a:endParaRPr lang="en-US"/>
        </a:p>
      </dgm:t>
    </dgm:pt>
    <dgm:pt modelId="{D8EADA81-70F7-4ACD-81EC-6487554F49B1}" type="pres">
      <dgm:prSet presAssocID="{65B45321-4BF0-4119-A321-3E5E7815CE11}" presName="node" presStyleLbl="node1" presStyleIdx="0" presStyleCnt="6" custRadScaleRad="100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00FFC-477F-4696-8D18-6380A95E6E8B}" type="pres">
      <dgm:prSet presAssocID="{2888BE0E-9866-4F6C-97D5-F49FB59AF41C}" presName="Name9" presStyleLbl="parChTrans1D2" presStyleIdx="1" presStyleCnt="6"/>
      <dgm:spPr/>
      <dgm:t>
        <a:bodyPr/>
        <a:lstStyle/>
        <a:p>
          <a:endParaRPr lang="en-US"/>
        </a:p>
      </dgm:t>
    </dgm:pt>
    <dgm:pt modelId="{54A58D86-7A21-4136-8B1B-97326FD4802B}" type="pres">
      <dgm:prSet presAssocID="{2888BE0E-9866-4F6C-97D5-F49FB59AF41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F0427752-02AC-4A09-8AAA-44395DA7648C}" type="pres">
      <dgm:prSet presAssocID="{2E100DA3-35F2-4211-AD5E-C773BCF8291C}" presName="node" presStyleLbl="node1" presStyleIdx="1" presStyleCnt="6" custRadScaleRad="100064" custRadScaleInc="-2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73517-EC87-4FA8-8E83-80EDA7CDD040}" type="pres">
      <dgm:prSet presAssocID="{1D37E94E-5BED-437B-9F3C-DE4FE5919F21}" presName="Name9" presStyleLbl="parChTrans1D2" presStyleIdx="2" presStyleCnt="6"/>
      <dgm:spPr/>
      <dgm:t>
        <a:bodyPr/>
        <a:lstStyle/>
        <a:p>
          <a:endParaRPr lang="en-US"/>
        </a:p>
      </dgm:t>
    </dgm:pt>
    <dgm:pt modelId="{0B46DFCF-6462-4325-9E16-72AC4041E878}" type="pres">
      <dgm:prSet presAssocID="{1D37E94E-5BED-437B-9F3C-DE4FE5919F21}" presName="connTx" presStyleLbl="parChTrans1D2" presStyleIdx="2" presStyleCnt="6"/>
      <dgm:spPr/>
      <dgm:t>
        <a:bodyPr/>
        <a:lstStyle/>
        <a:p>
          <a:endParaRPr lang="en-US"/>
        </a:p>
      </dgm:t>
    </dgm:pt>
    <dgm:pt modelId="{98E291A8-2BFB-4CE1-9336-B70EA2B5961C}" type="pres">
      <dgm:prSet presAssocID="{8404336D-EE1C-4603-B526-AADCCBA5753E}" presName="node" presStyleLbl="node1" presStyleIdx="2" presStyleCnt="6" custRadScaleRad="99936" custRadScaleInc="-2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CB82C-25A1-4ECB-B1AB-1F16E7D92894}" type="pres">
      <dgm:prSet presAssocID="{33E34A36-0604-4B2D-A223-C6E23487F1D5}" presName="Name9" presStyleLbl="parChTrans1D2" presStyleIdx="3" presStyleCnt="6"/>
      <dgm:spPr/>
      <dgm:t>
        <a:bodyPr/>
        <a:lstStyle/>
        <a:p>
          <a:endParaRPr lang="en-US"/>
        </a:p>
      </dgm:t>
    </dgm:pt>
    <dgm:pt modelId="{E76EB940-512E-4D88-9F59-A485DD1E5FFE}" type="pres">
      <dgm:prSet presAssocID="{33E34A36-0604-4B2D-A223-C6E23487F1D5}" presName="connTx" presStyleLbl="parChTrans1D2" presStyleIdx="3" presStyleCnt="6"/>
      <dgm:spPr/>
      <dgm:t>
        <a:bodyPr/>
        <a:lstStyle/>
        <a:p>
          <a:endParaRPr lang="en-US"/>
        </a:p>
      </dgm:t>
    </dgm:pt>
    <dgm:pt modelId="{4CF5000E-1082-4021-A950-BBBFA8CF6CAF}" type="pres">
      <dgm:prSet presAssocID="{39A0C5C6-8DCC-4685-AD3C-E5CA60DC5410}" presName="node" presStyleLbl="node1" presStyleIdx="3" presStyleCnt="6" custRadScaleRad="998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722E8D-02E0-42C2-B889-5103A1E01FCA}" type="pres">
      <dgm:prSet presAssocID="{434FBF75-9F68-42C1-8AAD-45BDA311FC65}" presName="Name9" presStyleLbl="parChTrans1D2" presStyleIdx="4" presStyleCnt="6"/>
      <dgm:spPr/>
      <dgm:t>
        <a:bodyPr/>
        <a:lstStyle/>
        <a:p>
          <a:endParaRPr lang="en-US"/>
        </a:p>
      </dgm:t>
    </dgm:pt>
    <dgm:pt modelId="{4D4BBB92-691D-4615-BA39-568C1C8646BD}" type="pres">
      <dgm:prSet presAssocID="{434FBF75-9F68-42C1-8AAD-45BDA311FC65}" presName="connTx" presStyleLbl="parChTrans1D2" presStyleIdx="4" presStyleCnt="6"/>
      <dgm:spPr/>
      <dgm:t>
        <a:bodyPr/>
        <a:lstStyle/>
        <a:p>
          <a:endParaRPr lang="en-US"/>
        </a:p>
      </dgm:t>
    </dgm:pt>
    <dgm:pt modelId="{04E7F7A7-DFAF-4289-B26F-17C9421DD6F6}" type="pres">
      <dgm:prSet presAssocID="{58971D65-076C-4301-9ED0-B6944E62282D}" presName="node" presStyleLbl="node1" presStyleIdx="4" presStyleCnt="6" custRadScaleRad="99936" custRadScaleInc="2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2DA36-39A0-46F7-9C63-7271C22F9770}" type="pres">
      <dgm:prSet presAssocID="{EBA250D1-F97E-4207-9BD1-1A42C9F5E8DE}" presName="Name9" presStyleLbl="parChTrans1D2" presStyleIdx="5" presStyleCnt="6"/>
      <dgm:spPr/>
      <dgm:t>
        <a:bodyPr/>
        <a:lstStyle/>
        <a:p>
          <a:endParaRPr lang="en-US"/>
        </a:p>
      </dgm:t>
    </dgm:pt>
    <dgm:pt modelId="{5E1F92A4-8484-41FA-A334-23277BA5387C}" type="pres">
      <dgm:prSet presAssocID="{EBA250D1-F97E-4207-9BD1-1A42C9F5E8DE}" presName="connTx" presStyleLbl="parChTrans1D2" presStyleIdx="5" presStyleCnt="6"/>
      <dgm:spPr/>
      <dgm:t>
        <a:bodyPr/>
        <a:lstStyle/>
        <a:p>
          <a:endParaRPr lang="en-US"/>
        </a:p>
      </dgm:t>
    </dgm:pt>
    <dgm:pt modelId="{F328571F-C4B3-4484-A347-85FAF241AADF}" type="pres">
      <dgm:prSet presAssocID="{53E6F3FE-0FB6-41C2-927C-9BD49391B4FC}" presName="node" presStyleLbl="node1" presStyleIdx="5" presStyleCnt="6" custRadScaleRad="100064" custRadScaleInc="2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43384B-2746-4457-967F-157AD86D20FC}" srcId="{FFDA80C2-CBD9-4F8D-B280-B64AD97C523E}" destId="{949FF079-E289-4964-814D-90B15855DFD9}" srcOrd="0" destOrd="0" parTransId="{A2920891-5D54-40C6-8BED-C37B87ED9A43}" sibTransId="{AD712E4D-E4A4-4E57-AB77-8B03CBE102EA}"/>
    <dgm:cxn modelId="{9B360174-7E94-4D4D-BAC0-B014D885DECA}" type="presOf" srcId="{0B374ACA-12C9-4FB4-8EC6-092FA25108C4}" destId="{97AC4D99-71EE-4371-B333-AB120052DCDB}" srcOrd="1" destOrd="0" presId="urn:microsoft.com/office/officeart/2005/8/layout/radial1"/>
    <dgm:cxn modelId="{1037DB45-66DF-44AE-9245-07CC062488C7}" srcId="{949FF079-E289-4964-814D-90B15855DFD9}" destId="{53E6F3FE-0FB6-41C2-927C-9BD49391B4FC}" srcOrd="5" destOrd="0" parTransId="{EBA250D1-F97E-4207-9BD1-1A42C9F5E8DE}" sibTransId="{93297371-2EE9-477D-A7AD-C0F418C447C2}"/>
    <dgm:cxn modelId="{A2F7B48B-61D0-4C98-939D-3C9B9F8E3C97}" type="presOf" srcId="{EBA250D1-F97E-4207-9BD1-1A42C9F5E8DE}" destId="{5E1F92A4-8484-41FA-A334-23277BA5387C}" srcOrd="1" destOrd="0" presId="urn:microsoft.com/office/officeart/2005/8/layout/radial1"/>
    <dgm:cxn modelId="{110A22B0-91D5-4FA0-B33E-ACB95C2FD3CE}" type="presOf" srcId="{949FF079-E289-4964-814D-90B15855DFD9}" destId="{16CB524F-370D-4333-90A5-E7065745D5C7}" srcOrd="0" destOrd="0" presId="urn:microsoft.com/office/officeart/2005/8/layout/radial1"/>
    <dgm:cxn modelId="{150DAA7B-EEE5-4B87-90CB-9780A39D6C90}" type="presOf" srcId="{434FBF75-9F68-42C1-8AAD-45BDA311FC65}" destId="{4D4BBB92-691D-4615-BA39-568C1C8646BD}" srcOrd="1" destOrd="0" presId="urn:microsoft.com/office/officeart/2005/8/layout/radial1"/>
    <dgm:cxn modelId="{52801760-6CB1-4BE0-A143-B95CA9982F4F}" type="presOf" srcId="{1D37E94E-5BED-437B-9F3C-DE4FE5919F21}" destId="{AF873517-EC87-4FA8-8E83-80EDA7CDD040}" srcOrd="0" destOrd="0" presId="urn:microsoft.com/office/officeart/2005/8/layout/radial1"/>
    <dgm:cxn modelId="{C33326C9-7379-434F-BF9C-3D81FF9F24F1}" type="presOf" srcId="{8404336D-EE1C-4603-B526-AADCCBA5753E}" destId="{98E291A8-2BFB-4CE1-9336-B70EA2B5961C}" srcOrd="0" destOrd="0" presId="urn:microsoft.com/office/officeart/2005/8/layout/radial1"/>
    <dgm:cxn modelId="{C3D1C252-6687-4981-8A7E-95672C5866C7}" type="presOf" srcId="{FFDA80C2-CBD9-4F8D-B280-B64AD97C523E}" destId="{A975827E-9EDE-46A1-89DC-435A78E601AD}" srcOrd="0" destOrd="0" presId="urn:microsoft.com/office/officeart/2005/8/layout/radial1"/>
    <dgm:cxn modelId="{8351CCFE-05C7-4E9B-B7D1-2650655A000D}" type="presOf" srcId="{65B45321-4BF0-4119-A321-3E5E7815CE11}" destId="{D8EADA81-70F7-4ACD-81EC-6487554F49B1}" srcOrd="0" destOrd="0" presId="urn:microsoft.com/office/officeart/2005/8/layout/radial1"/>
    <dgm:cxn modelId="{CE12161B-6871-4A8E-9A70-E7FD9593EF2D}" type="presOf" srcId="{2888BE0E-9866-4F6C-97D5-F49FB59AF41C}" destId="{54A58D86-7A21-4136-8B1B-97326FD4802B}" srcOrd="1" destOrd="0" presId="urn:microsoft.com/office/officeart/2005/8/layout/radial1"/>
    <dgm:cxn modelId="{4BA2601A-6165-4AF7-9CF8-F178EB2C9DBE}" type="presOf" srcId="{EBA250D1-F97E-4207-9BD1-1A42C9F5E8DE}" destId="{F042DA36-39A0-46F7-9C63-7271C22F9770}" srcOrd="0" destOrd="0" presId="urn:microsoft.com/office/officeart/2005/8/layout/radial1"/>
    <dgm:cxn modelId="{CAA4026D-F349-4D0F-991C-90D8B43C9D5D}" type="presOf" srcId="{33E34A36-0604-4B2D-A223-C6E23487F1D5}" destId="{1CDCB82C-25A1-4ECB-B1AB-1F16E7D92894}" srcOrd="0" destOrd="0" presId="urn:microsoft.com/office/officeart/2005/8/layout/radial1"/>
    <dgm:cxn modelId="{04D7C7E7-038A-4581-8B2B-66E400B18254}" srcId="{949FF079-E289-4964-814D-90B15855DFD9}" destId="{58971D65-076C-4301-9ED0-B6944E62282D}" srcOrd="4" destOrd="0" parTransId="{434FBF75-9F68-42C1-8AAD-45BDA311FC65}" sibTransId="{1ABA582C-2312-4D35-8853-153B714ED49B}"/>
    <dgm:cxn modelId="{AAF36644-04DA-45F2-A2CC-79C01CC30622}" srcId="{949FF079-E289-4964-814D-90B15855DFD9}" destId="{2E100DA3-35F2-4211-AD5E-C773BCF8291C}" srcOrd="1" destOrd="0" parTransId="{2888BE0E-9866-4F6C-97D5-F49FB59AF41C}" sibTransId="{E63AECA1-EC5B-41DA-BDCA-54B369D544D1}"/>
    <dgm:cxn modelId="{137A9AC7-C0E9-4EEC-AA4F-4108DCB884D6}" type="presOf" srcId="{33E34A36-0604-4B2D-A223-C6E23487F1D5}" destId="{E76EB940-512E-4D88-9F59-A485DD1E5FFE}" srcOrd="1" destOrd="0" presId="urn:microsoft.com/office/officeart/2005/8/layout/radial1"/>
    <dgm:cxn modelId="{C1C0F5D4-F4B2-49DD-A4A2-7BF94E170A7E}" type="presOf" srcId="{434FBF75-9F68-42C1-8AAD-45BDA311FC65}" destId="{8A722E8D-02E0-42C2-B889-5103A1E01FCA}" srcOrd="0" destOrd="0" presId="urn:microsoft.com/office/officeart/2005/8/layout/radial1"/>
    <dgm:cxn modelId="{B819DEDC-7BC1-432F-A342-71C37F337F11}" srcId="{949FF079-E289-4964-814D-90B15855DFD9}" destId="{8404336D-EE1C-4603-B526-AADCCBA5753E}" srcOrd="2" destOrd="0" parTransId="{1D37E94E-5BED-437B-9F3C-DE4FE5919F21}" sibTransId="{47465B76-F008-4F2C-B8D1-5FDE1366AA7A}"/>
    <dgm:cxn modelId="{4C46E343-D3FC-4540-8BCA-F39F4C3C617B}" type="presOf" srcId="{58971D65-076C-4301-9ED0-B6944E62282D}" destId="{04E7F7A7-DFAF-4289-B26F-17C9421DD6F6}" srcOrd="0" destOrd="0" presId="urn:microsoft.com/office/officeart/2005/8/layout/radial1"/>
    <dgm:cxn modelId="{8547CF5F-348C-4401-B92E-FBEE4612AD71}" type="presOf" srcId="{1D37E94E-5BED-437B-9F3C-DE4FE5919F21}" destId="{0B46DFCF-6462-4325-9E16-72AC4041E878}" srcOrd="1" destOrd="0" presId="urn:microsoft.com/office/officeart/2005/8/layout/radial1"/>
    <dgm:cxn modelId="{CBADB3B2-F594-4D5E-A5FC-5EEF757E6383}" type="presOf" srcId="{53E6F3FE-0FB6-41C2-927C-9BD49391B4FC}" destId="{F328571F-C4B3-4484-A347-85FAF241AADF}" srcOrd="0" destOrd="0" presId="urn:microsoft.com/office/officeart/2005/8/layout/radial1"/>
    <dgm:cxn modelId="{70E9E724-A904-4EE4-A23B-31344C682720}" type="presOf" srcId="{0B374ACA-12C9-4FB4-8EC6-092FA25108C4}" destId="{8AACA26B-C441-4A48-8806-A8D85AA9A286}" srcOrd="0" destOrd="0" presId="urn:microsoft.com/office/officeart/2005/8/layout/radial1"/>
    <dgm:cxn modelId="{9CD0CA75-BC12-4457-B148-BC187A97B245}" type="presOf" srcId="{2E100DA3-35F2-4211-AD5E-C773BCF8291C}" destId="{F0427752-02AC-4A09-8AAA-44395DA7648C}" srcOrd="0" destOrd="0" presId="urn:microsoft.com/office/officeart/2005/8/layout/radial1"/>
    <dgm:cxn modelId="{52530E8F-8886-4039-9E0D-7496C0F5330D}" srcId="{949FF079-E289-4964-814D-90B15855DFD9}" destId="{65B45321-4BF0-4119-A321-3E5E7815CE11}" srcOrd="0" destOrd="0" parTransId="{0B374ACA-12C9-4FB4-8EC6-092FA25108C4}" sibTransId="{C68CD54C-7190-443B-A11E-EBC85F796397}"/>
    <dgm:cxn modelId="{E7BB5E8B-AEE9-4693-BC5F-17FF3DA4E221}" type="presOf" srcId="{39A0C5C6-8DCC-4685-AD3C-E5CA60DC5410}" destId="{4CF5000E-1082-4021-A950-BBBFA8CF6CAF}" srcOrd="0" destOrd="0" presId="urn:microsoft.com/office/officeart/2005/8/layout/radial1"/>
    <dgm:cxn modelId="{B60EB3FB-FB19-4F0C-AE6C-353A89813810}" srcId="{949FF079-E289-4964-814D-90B15855DFD9}" destId="{39A0C5C6-8DCC-4685-AD3C-E5CA60DC5410}" srcOrd="3" destOrd="0" parTransId="{33E34A36-0604-4B2D-A223-C6E23487F1D5}" sibTransId="{C11FAC4F-ADE4-4E59-9CF6-5867A75465B0}"/>
    <dgm:cxn modelId="{C61F3496-8CFD-4B10-B669-6B73392D1657}" type="presOf" srcId="{2888BE0E-9866-4F6C-97D5-F49FB59AF41C}" destId="{9D700FFC-477F-4696-8D18-6380A95E6E8B}" srcOrd="0" destOrd="0" presId="urn:microsoft.com/office/officeart/2005/8/layout/radial1"/>
    <dgm:cxn modelId="{C094F811-3353-411D-9C63-6735CD60BB96}" type="presParOf" srcId="{A975827E-9EDE-46A1-89DC-435A78E601AD}" destId="{16CB524F-370D-4333-90A5-E7065745D5C7}" srcOrd="0" destOrd="0" presId="urn:microsoft.com/office/officeart/2005/8/layout/radial1"/>
    <dgm:cxn modelId="{36F8E08C-947D-43D8-97FA-C61256C3CA08}" type="presParOf" srcId="{A975827E-9EDE-46A1-89DC-435A78E601AD}" destId="{8AACA26B-C441-4A48-8806-A8D85AA9A286}" srcOrd="1" destOrd="0" presId="urn:microsoft.com/office/officeart/2005/8/layout/radial1"/>
    <dgm:cxn modelId="{F9026D7C-71FE-4DE5-9E55-9C968B0A5DDC}" type="presParOf" srcId="{8AACA26B-C441-4A48-8806-A8D85AA9A286}" destId="{97AC4D99-71EE-4371-B333-AB120052DCDB}" srcOrd="0" destOrd="0" presId="urn:microsoft.com/office/officeart/2005/8/layout/radial1"/>
    <dgm:cxn modelId="{87DBEB17-BE9D-4EA9-B82D-C1F7E4C78DA8}" type="presParOf" srcId="{A975827E-9EDE-46A1-89DC-435A78E601AD}" destId="{D8EADA81-70F7-4ACD-81EC-6487554F49B1}" srcOrd="2" destOrd="0" presId="urn:microsoft.com/office/officeart/2005/8/layout/radial1"/>
    <dgm:cxn modelId="{CEA60306-299B-4509-A6AC-D43F367AC8F4}" type="presParOf" srcId="{A975827E-9EDE-46A1-89DC-435A78E601AD}" destId="{9D700FFC-477F-4696-8D18-6380A95E6E8B}" srcOrd="3" destOrd="0" presId="urn:microsoft.com/office/officeart/2005/8/layout/radial1"/>
    <dgm:cxn modelId="{318BD779-E372-4D1D-9AF1-CBF48CA24247}" type="presParOf" srcId="{9D700FFC-477F-4696-8D18-6380A95E6E8B}" destId="{54A58D86-7A21-4136-8B1B-97326FD4802B}" srcOrd="0" destOrd="0" presId="urn:microsoft.com/office/officeart/2005/8/layout/radial1"/>
    <dgm:cxn modelId="{AE886263-6ABF-4B5A-A08F-C1198B9CEE8B}" type="presParOf" srcId="{A975827E-9EDE-46A1-89DC-435A78E601AD}" destId="{F0427752-02AC-4A09-8AAA-44395DA7648C}" srcOrd="4" destOrd="0" presId="urn:microsoft.com/office/officeart/2005/8/layout/radial1"/>
    <dgm:cxn modelId="{A9A9CF98-A13D-406C-A041-685028FBFD6F}" type="presParOf" srcId="{A975827E-9EDE-46A1-89DC-435A78E601AD}" destId="{AF873517-EC87-4FA8-8E83-80EDA7CDD040}" srcOrd="5" destOrd="0" presId="urn:microsoft.com/office/officeart/2005/8/layout/radial1"/>
    <dgm:cxn modelId="{21D7BB37-A37E-40FA-83C1-AA4998F6D770}" type="presParOf" srcId="{AF873517-EC87-4FA8-8E83-80EDA7CDD040}" destId="{0B46DFCF-6462-4325-9E16-72AC4041E878}" srcOrd="0" destOrd="0" presId="urn:microsoft.com/office/officeart/2005/8/layout/radial1"/>
    <dgm:cxn modelId="{E9717044-332C-48DC-8DAF-425EF8BD7263}" type="presParOf" srcId="{A975827E-9EDE-46A1-89DC-435A78E601AD}" destId="{98E291A8-2BFB-4CE1-9336-B70EA2B5961C}" srcOrd="6" destOrd="0" presId="urn:microsoft.com/office/officeart/2005/8/layout/radial1"/>
    <dgm:cxn modelId="{EA21C2A3-0F08-4818-95F7-B154329BFBE2}" type="presParOf" srcId="{A975827E-9EDE-46A1-89DC-435A78E601AD}" destId="{1CDCB82C-25A1-4ECB-B1AB-1F16E7D92894}" srcOrd="7" destOrd="0" presId="urn:microsoft.com/office/officeart/2005/8/layout/radial1"/>
    <dgm:cxn modelId="{1FDC3548-957D-42BE-8AF4-F8B591B29906}" type="presParOf" srcId="{1CDCB82C-25A1-4ECB-B1AB-1F16E7D92894}" destId="{E76EB940-512E-4D88-9F59-A485DD1E5FFE}" srcOrd="0" destOrd="0" presId="urn:microsoft.com/office/officeart/2005/8/layout/radial1"/>
    <dgm:cxn modelId="{FF010130-9B5F-4BA2-A357-EDCB60F3E2F7}" type="presParOf" srcId="{A975827E-9EDE-46A1-89DC-435A78E601AD}" destId="{4CF5000E-1082-4021-A950-BBBFA8CF6CAF}" srcOrd="8" destOrd="0" presId="urn:microsoft.com/office/officeart/2005/8/layout/radial1"/>
    <dgm:cxn modelId="{C4E0DE6D-CCB7-4CF4-BB53-D5BF36FD67BE}" type="presParOf" srcId="{A975827E-9EDE-46A1-89DC-435A78E601AD}" destId="{8A722E8D-02E0-42C2-B889-5103A1E01FCA}" srcOrd="9" destOrd="0" presId="urn:microsoft.com/office/officeart/2005/8/layout/radial1"/>
    <dgm:cxn modelId="{E7562D9E-E729-4DE1-BEA8-E00D760DAD18}" type="presParOf" srcId="{8A722E8D-02E0-42C2-B889-5103A1E01FCA}" destId="{4D4BBB92-691D-4615-BA39-568C1C8646BD}" srcOrd="0" destOrd="0" presId="urn:microsoft.com/office/officeart/2005/8/layout/radial1"/>
    <dgm:cxn modelId="{B7C8214E-62C4-41DA-AB3C-C81FD7CB709F}" type="presParOf" srcId="{A975827E-9EDE-46A1-89DC-435A78E601AD}" destId="{04E7F7A7-DFAF-4289-B26F-17C9421DD6F6}" srcOrd="10" destOrd="0" presId="urn:microsoft.com/office/officeart/2005/8/layout/radial1"/>
    <dgm:cxn modelId="{0796505A-25E7-4533-802C-5D9181A3E817}" type="presParOf" srcId="{A975827E-9EDE-46A1-89DC-435A78E601AD}" destId="{F042DA36-39A0-46F7-9C63-7271C22F9770}" srcOrd="11" destOrd="0" presId="urn:microsoft.com/office/officeart/2005/8/layout/radial1"/>
    <dgm:cxn modelId="{FF2ECB64-A15B-43D8-969B-25AC02DCA5A0}" type="presParOf" srcId="{F042DA36-39A0-46F7-9C63-7271C22F9770}" destId="{5E1F92A4-8484-41FA-A334-23277BA5387C}" srcOrd="0" destOrd="0" presId="urn:microsoft.com/office/officeart/2005/8/layout/radial1"/>
    <dgm:cxn modelId="{584A802E-4647-4FC0-A84B-4E3BEAF9D2E2}" type="presParOf" srcId="{A975827E-9EDE-46A1-89DC-435A78E601AD}" destId="{F328571F-C4B3-4484-A347-85FAF241AAD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CB1DB-7EFD-4112-8096-553754870F1C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2C7A8-C4C3-453B-8C81-004A5F017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857"/>
              </a:spcBef>
            </a:pPr>
            <a:r>
              <a:rPr lang="en-US" sz="4000" b="1" dirty="0" smtClean="0">
                <a:solidFill>
                  <a:srgbClr val="C00000"/>
                </a:solidFill>
              </a:rPr>
              <a:t>Understanding of Process Maps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The process of ‘Process Mapping’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400" dirty="0" smtClean="0">
                <a:solidFill>
                  <a:srgbClr val="1C1C1C"/>
                </a:solidFill>
              </a:rPr>
              <a:t>Begin at the first step in the process</a:t>
            </a:r>
          </a:p>
          <a:p>
            <a:pPr>
              <a:lnSpc>
                <a:spcPct val="120000"/>
              </a:lnSpc>
            </a:pPr>
            <a:r>
              <a:rPr lang="en-US" sz="3400" dirty="0" smtClean="0">
                <a:solidFill>
                  <a:srgbClr val="1C1C1C"/>
                </a:solidFill>
              </a:rPr>
              <a:t>Develop the remaining steps in the process</a:t>
            </a:r>
          </a:p>
          <a:p>
            <a:pPr lvl="2">
              <a:lnSpc>
                <a:spcPct val="120000"/>
              </a:lnSpc>
            </a:pPr>
            <a:r>
              <a:rPr lang="en-US" sz="2600" dirty="0" smtClean="0">
                <a:solidFill>
                  <a:srgbClr val="1C1C1C"/>
                </a:solidFill>
              </a:rPr>
              <a:t>What happens next &amp; why</a:t>
            </a:r>
          </a:p>
          <a:p>
            <a:pPr lvl="2">
              <a:lnSpc>
                <a:spcPct val="120000"/>
              </a:lnSpc>
            </a:pPr>
            <a:r>
              <a:rPr lang="en-US" sz="2600" dirty="0" smtClean="0">
                <a:solidFill>
                  <a:srgbClr val="1C1C1C"/>
                </a:solidFill>
              </a:rPr>
              <a:t>What decision (Yes / No) is taken</a:t>
            </a:r>
          </a:p>
          <a:p>
            <a:pPr lvl="1">
              <a:lnSpc>
                <a:spcPct val="120000"/>
              </a:lnSpc>
            </a:pPr>
            <a:r>
              <a:rPr lang="en-US" sz="2900" dirty="0" smtClean="0">
                <a:solidFill>
                  <a:srgbClr val="1C1C1C"/>
                </a:solidFill>
              </a:rPr>
              <a:t>Add any Standards, Policies or Templates that are used </a:t>
            </a:r>
          </a:p>
          <a:p>
            <a:pPr lvl="1">
              <a:lnSpc>
                <a:spcPct val="120000"/>
              </a:lnSpc>
            </a:pPr>
            <a:r>
              <a:rPr lang="en-US" sz="2900" dirty="0" smtClean="0">
                <a:solidFill>
                  <a:srgbClr val="1C1C1C"/>
                </a:solidFill>
              </a:rPr>
              <a:t>Enter the process step in the row of the player responsible for it</a:t>
            </a:r>
          </a:p>
          <a:p>
            <a:pPr>
              <a:lnSpc>
                <a:spcPct val="120000"/>
              </a:lnSpc>
            </a:pPr>
            <a:r>
              <a:rPr lang="en-US" sz="3400" dirty="0" smtClean="0">
                <a:solidFill>
                  <a:srgbClr val="1C1C1C"/>
                </a:solidFill>
              </a:rPr>
              <a:t>Flow to additional pages using the ‘Off Page’ connector if the entire process does not fit on the page</a:t>
            </a:r>
          </a:p>
          <a:p>
            <a:pPr>
              <a:lnSpc>
                <a:spcPct val="120000"/>
              </a:lnSpc>
            </a:pPr>
            <a:r>
              <a:rPr lang="en-US" sz="3400" dirty="0" smtClean="0">
                <a:solidFill>
                  <a:srgbClr val="1C1C1C"/>
                </a:solidFill>
              </a:rPr>
              <a:t>Add the end point of the process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Building a process map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Get a cross-functional team of all front-line process players to participate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Discuss &amp; define the start and end-points accurately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List all the players in field 1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Start mapping the process activities one after the other clearly marking the flow of the activities with arrows in field 2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What happens next?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Why?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Decisions (yes/ no, if possible)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Identify/ emphasize wait times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Ground rule – The activity is not an exception &amp; occurs at least in 20% cases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Building a process map… (contd.)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Note down the relevant policies (rules governing the process activity), the standards (formats, templates used for the process activity) and any responsibility for the particular process activity in field 3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Keep building the time-line in field 4 and finish with end-point; mark completion of any phase with distinct end-points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Allocate time for each process activity on the map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All team members must agree on time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Total the time of each activity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Do a reality check – does it make sense?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At the end of each phase, discuss &amp; affix the appropriate process mapping notation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Building a process map… (contd.)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1C1C1C"/>
                </a:solidFill>
              </a:rPr>
              <a:t>Discuss &amp; map process PIEs</a:t>
            </a: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1C1C1C"/>
                </a:solidFill>
              </a:rPr>
              <a:t>Locate process hand-offs &amp; disconnects</a:t>
            </a: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1C1C1C"/>
                </a:solidFill>
              </a:rPr>
              <a:t>Review the process map with peers, management and other players involved</a:t>
            </a:r>
          </a:p>
          <a:p>
            <a:pPr lvl="2">
              <a:lnSpc>
                <a:spcPct val="120000"/>
              </a:lnSpc>
            </a:pPr>
            <a:r>
              <a:rPr lang="en-US" sz="2900" b="1" dirty="0" smtClean="0">
                <a:solidFill>
                  <a:srgbClr val="0070C0"/>
                </a:solidFill>
              </a:rPr>
              <a:t>Is the map a true reflection of the As Is process?</a:t>
            </a:r>
          </a:p>
          <a:p>
            <a:pPr lvl="2">
              <a:lnSpc>
                <a:spcPct val="120000"/>
              </a:lnSpc>
            </a:pPr>
            <a:r>
              <a:rPr lang="en-US" sz="2900" b="1" dirty="0" smtClean="0">
                <a:solidFill>
                  <a:schemeClr val="accent4">
                    <a:lumMod val="50000"/>
                  </a:schemeClr>
                </a:solidFill>
              </a:rPr>
              <a:t>Are there additional issues?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The Four Field mapping template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22502"/>
            <a:ext cx="8728975" cy="4800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371600"/>
            <a:ext cx="8155437" cy="4075961"/>
          </a:xfrm>
          <a:prstGeom prst="rect">
            <a:avLst/>
          </a:prstGeom>
        </p:spPr>
      </p:pic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533400" y="1676400"/>
            <a:ext cx="7410437" cy="870306"/>
            <a:chOff x="461963" y="1815153"/>
            <a:chExt cx="7437437" cy="982638"/>
          </a:xfrm>
        </p:grpSpPr>
        <p:sp>
          <p:nvSpPr>
            <p:cNvPr id="6" name="Rounded Rectangle 4"/>
            <p:cNvSpPr>
              <a:spLocks noChangeArrowheads="1"/>
            </p:cNvSpPr>
            <p:nvPr/>
          </p:nvSpPr>
          <p:spPr bwMode="auto">
            <a:xfrm>
              <a:off x="461963" y="1815153"/>
              <a:ext cx="7437437" cy="982638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7" name="Rounded Rectangular Callout 5"/>
            <p:cNvSpPr>
              <a:spLocks noChangeArrowheads="1"/>
            </p:cNvSpPr>
            <p:nvPr/>
          </p:nvSpPr>
          <p:spPr bwMode="auto">
            <a:xfrm>
              <a:off x="4230807" y="1978925"/>
              <a:ext cx="2142699" cy="559558"/>
            </a:xfrm>
            <a:prstGeom prst="wedgeRoundRectCallout">
              <a:avLst>
                <a:gd name="adj1" fmla="val -89625"/>
                <a:gd name="adj2" fmla="val 55185"/>
                <a:gd name="adj3" fmla="val 16667"/>
              </a:avLst>
            </a:prstGeom>
            <a:solidFill>
              <a:srgbClr val="00518E"/>
            </a:solidFill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>
                  <a:solidFill>
                    <a:schemeClr val="bg1"/>
                  </a:solidFill>
                </a:rPr>
                <a:t>(2)  Standards / Policies / Templates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81000" y="762000"/>
            <a:ext cx="6270004" cy="835157"/>
            <a:chOff x="421019" y="900752"/>
            <a:chExt cx="6292093" cy="941696"/>
          </a:xfrm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421019" y="1269242"/>
              <a:ext cx="3291171" cy="573206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10" name="Rounded Rectangular Callout 9"/>
            <p:cNvSpPr>
              <a:spLocks noChangeArrowheads="1"/>
            </p:cNvSpPr>
            <p:nvPr/>
          </p:nvSpPr>
          <p:spPr bwMode="auto">
            <a:xfrm>
              <a:off x="4570413" y="900752"/>
              <a:ext cx="2142699" cy="559558"/>
            </a:xfrm>
            <a:prstGeom prst="wedgeRoundRectCallout">
              <a:avLst>
                <a:gd name="adj1" fmla="val -89625"/>
                <a:gd name="adj2" fmla="val 55185"/>
                <a:gd name="adj3" fmla="val 16667"/>
              </a:avLst>
            </a:prstGeom>
            <a:solidFill>
              <a:srgbClr val="00518E"/>
            </a:solidFill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400" b="1" dirty="0">
                  <a:solidFill>
                    <a:schemeClr val="bg1"/>
                  </a:solidFill>
                </a:rPr>
                <a:t>(1) Phase</a:t>
              </a:r>
            </a:p>
          </p:txBody>
        </p:sp>
      </p:grp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457200" y="2667000"/>
            <a:ext cx="3428999" cy="2057400"/>
            <a:chOff x="206781" y="1591433"/>
            <a:chExt cx="3440648" cy="2323481"/>
          </a:xfrm>
        </p:grpSpPr>
        <p:sp>
          <p:nvSpPr>
            <p:cNvPr id="12" name="Rounded Rectangle 12"/>
            <p:cNvSpPr>
              <a:spLocks noChangeArrowheads="1"/>
            </p:cNvSpPr>
            <p:nvPr/>
          </p:nvSpPr>
          <p:spPr bwMode="auto">
            <a:xfrm>
              <a:off x="206781" y="1591433"/>
              <a:ext cx="493380" cy="2323481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13" name="Rounded Rectangular Callout 13"/>
            <p:cNvSpPr>
              <a:spLocks noChangeArrowheads="1"/>
            </p:cNvSpPr>
            <p:nvPr/>
          </p:nvSpPr>
          <p:spPr bwMode="auto">
            <a:xfrm>
              <a:off x="1047829" y="2021707"/>
              <a:ext cx="2599600" cy="602384"/>
            </a:xfrm>
            <a:prstGeom prst="wedgeRoundRectCallout">
              <a:avLst>
                <a:gd name="adj1" fmla="val -69880"/>
                <a:gd name="adj2" fmla="val 103963"/>
                <a:gd name="adj3" fmla="val 16667"/>
              </a:avLst>
            </a:prstGeom>
            <a:solidFill>
              <a:srgbClr val="00518E"/>
            </a:solidFill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200" b="1" dirty="0">
                  <a:solidFill>
                    <a:schemeClr val="bg1"/>
                  </a:solidFill>
                </a:rPr>
                <a:t>(</a:t>
              </a:r>
              <a:r>
                <a:rPr lang="en-US" sz="1600" b="1" dirty="0">
                  <a:solidFill>
                    <a:schemeClr val="bg1"/>
                  </a:solidFill>
                </a:rPr>
                <a:t>3) The players involved in the process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9"/>
          <p:cNvGrpSpPr>
            <a:grpSpLocks/>
          </p:cNvGrpSpPr>
          <p:nvPr/>
        </p:nvGrpSpPr>
        <p:grpSpPr bwMode="auto">
          <a:xfrm>
            <a:off x="415025" y="4419600"/>
            <a:ext cx="8728975" cy="2636230"/>
            <a:chOff x="1064526" y="2920621"/>
            <a:chExt cx="7644500" cy="2976942"/>
          </a:xfrm>
        </p:grpSpPr>
        <p:sp>
          <p:nvSpPr>
            <p:cNvPr id="15" name="Rounded Rectangle 16"/>
            <p:cNvSpPr>
              <a:spLocks noChangeArrowheads="1"/>
            </p:cNvSpPr>
            <p:nvPr/>
          </p:nvSpPr>
          <p:spPr bwMode="auto">
            <a:xfrm>
              <a:off x="1064526" y="2920621"/>
              <a:ext cx="7644500" cy="2976942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16" name="Rounded Rectangular Callout 17"/>
            <p:cNvSpPr>
              <a:spLocks noChangeArrowheads="1"/>
            </p:cNvSpPr>
            <p:nvPr/>
          </p:nvSpPr>
          <p:spPr bwMode="auto">
            <a:xfrm>
              <a:off x="5040432" y="4246728"/>
              <a:ext cx="2142699" cy="559558"/>
            </a:xfrm>
            <a:prstGeom prst="wedgeRoundRectCallout">
              <a:avLst>
                <a:gd name="adj1" fmla="val -89625"/>
                <a:gd name="adj2" fmla="val 55185"/>
                <a:gd name="adj3" fmla="val 16667"/>
              </a:avLst>
            </a:prstGeom>
            <a:solidFill>
              <a:srgbClr val="00518E"/>
            </a:solidFill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>
                  <a:solidFill>
                    <a:schemeClr val="bg1"/>
                  </a:solidFill>
                </a:rPr>
                <a:t>(4)  The actual process activity wise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Sample </a:t>
            </a:r>
            <a:r>
              <a:rPr lang="en-US" sz="3600" b="1" dirty="0" smtClean="0">
                <a:solidFill>
                  <a:srgbClr val="C00000"/>
                </a:solidFill>
              </a:rPr>
              <a:t>Process </a:t>
            </a:r>
            <a:r>
              <a:rPr lang="en-US" sz="3600" b="1" dirty="0">
                <a:solidFill>
                  <a:srgbClr val="C00000"/>
                </a:solidFill>
              </a:rPr>
              <a:t>M</a:t>
            </a:r>
            <a:r>
              <a:rPr lang="en-US" sz="3600" b="1" dirty="0" smtClean="0">
                <a:solidFill>
                  <a:srgbClr val="C00000"/>
                </a:solidFill>
              </a:rPr>
              <a:t>ap </a:t>
            </a:r>
            <a:r>
              <a:rPr lang="en-US" sz="3600" b="1" dirty="0">
                <a:solidFill>
                  <a:srgbClr val="C00000"/>
                </a:solidFill>
              </a:rPr>
              <a:t>– Railway Reservation</a:t>
            </a:r>
            <a:endParaRPr lang="en-US" sz="3600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9536" y="1452844"/>
            <a:ext cx="8974932" cy="5085033"/>
            <a:chOff x="192888" y="986004"/>
            <a:chExt cx="13277844" cy="752298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2888" y="986004"/>
              <a:ext cx="13277844" cy="7522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240507" y="1316741"/>
              <a:ext cx="3595688" cy="393508"/>
            </a:xfrm>
            <a:prstGeom prst="rect">
              <a:avLst/>
            </a:prstGeom>
            <a:noFill/>
          </p:spPr>
          <p:txBody>
            <a:bodyPr wrap="square" lIns="130622" tIns="65311" rIns="130622" bIns="65311" rtlCol="0">
              <a:spAutoFit/>
            </a:bodyPr>
            <a:lstStyle/>
            <a:p>
              <a:r>
                <a:rPr lang="en-GB" sz="1700" dirty="0" smtClean="0">
                  <a:solidFill>
                    <a:srgbClr val="1C1C1C"/>
                  </a:solidFill>
                </a:rPr>
                <a:t>Ticket Booking</a:t>
              </a:r>
              <a:endParaRPr lang="en-GB" sz="1700" dirty="0">
                <a:solidFill>
                  <a:srgbClr val="1C1C1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Supplementary Information to the flow chart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The following information should be documented along with the flow chart</a:t>
            </a:r>
          </a:p>
          <a:p>
            <a:pPr lvl="1"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Time taken for each step (including hands on time and wait time)</a:t>
            </a:r>
          </a:p>
          <a:p>
            <a:pPr lvl="1"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Process owner</a:t>
            </a:r>
          </a:p>
          <a:p>
            <a:pPr lvl="1"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Actors in the process, and their roles</a:t>
            </a:r>
          </a:p>
          <a:p>
            <a:pPr lvl="1"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Pre-conditions, if any (e.g. applicant should be an Indian, residing in the jurisdiction of the RPO etc)</a:t>
            </a:r>
          </a:p>
          <a:p>
            <a:pPr lvl="1"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Business Rules, if any (If a previous passport application was rejected, period of time for which the citizen has to wait till next application)</a:t>
            </a:r>
          </a:p>
          <a:p>
            <a:pPr lvl="1">
              <a:lnSpc>
                <a:spcPct val="120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Alternate flows, if any</a:t>
            </a:r>
            <a:endParaRPr lang="en-US" sz="2200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Concerns with Flowcharts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Flowcharts don't work if they're not accurate or if the team is too far removed from the process itself. 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Team members should be true participants in the process and feel free to describe what really happens. 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A thorough flowchart should provide a clear view of how a process works. With a completed flowchart, you can: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Identify time lags and non-value-adding steps. 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Identify responsibility for each step. 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Brainstorm for problems in the process. 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Determine major and minor inputs into the process with a cause &amp; effect diagram. 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Choose the most likely trouble spots with the consensus builder. 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Post drawing of </a:t>
            </a:r>
            <a:r>
              <a:rPr lang="en-GB" sz="3600" b="1" dirty="0">
                <a:solidFill>
                  <a:srgbClr val="C00000"/>
                </a:solidFill>
              </a:rPr>
              <a:t>the Flowchart </a:t>
            </a:r>
            <a:r>
              <a:rPr lang="en-GB" sz="3600" b="1" dirty="0" smtClean="0">
                <a:solidFill>
                  <a:srgbClr val="C00000"/>
                </a:solidFill>
              </a:rPr>
              <a:t>, </a:t>
            </a:r>
            <a:r>
              <a:rPr lang="en-GB" sz="3600" b="1" dirty="0">
                <a:solidFill>
                  <a:srgbClr val="C00000"/>
                </a:solidFill>
              </a:rPr>
              <a:t>we need to define the Problems, Issues and </a:t>
            </a:r>
            <a:r>
              <a:rPr lang="en-GB" sz="3600" b="1" dirty="0" smtClean="0">
                <a:solidFill>
                  <a:srgbClr val="C00000"/>
                </a:solidFill>
              </a:rPr>
              <a:t>Expectations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Problems</a:t>
            </a:r>
          </a:p>
          <a:p>
            <a:pPr lvl="2"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Non-conformance to defined processes and procedures due to skill gaps, lack of common understanding, resource constraints, etc.</a:t>
            </a:r>
          </a:p>
          <a:p>
            <a:pPr lvl="3"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E.g. documentation not completed as per checklist</a:t>
            </a:r>
          </a:p>
          <a:p>
            <a:pPr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Issues</a:t>
            </a:r>
          </a:p>
          <a:p>
            <a:pPr lvl="2"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Systemic gaps where processes and procedures are not defined or are ill-defined</a:t>
            </a:r>
          </a:p>
          <a:p>
            <a:pPr lvl="3"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E.g. giving a loan to 5 family members</a:t>
            </a:r>
          </a:p>
          <a:p>
            <a:pPr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Expectations</a:t>
            </a:r>
          </a:p>
          <a:p>
            <a:pPr lvl="2"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Expectations that process owners, users and other stakeholders have from world-class best practices</a:t>
            </a:r>
          </a:p>
          <a:p>
            <a:pPr lvl="3">
              <a:lnSpc>
                <a:spcPct val="120000"/>
              </a:lnSpc>
            </a:pPr>
            <a:r>
              <a:rPr lang="en-US" sz="2600" b="1" dirty="0" smtClean="0">
                <a:solidFill>
                  <a:srgbClr val="1C1C1C"/>
                </a:solidFill>
              </a:rPr>
              <a:t>E.g. loan should be given in 2 days</a:t>
            </a:r>
          </a:p>
          <a:p>
            <a:pPr lvl="1">
              <a:lnSpc>
                <a:spcPct val="120000"/>
              </a:lnSpc>
            </a:pPr>
            <a:endParaRPr lang="en-US" b="1" i="1" dirty="0" smtClean="0">
              <a:solidFill>
                <a:srgbClr val="1C1C1C"/>
              </a:solidFill>
            </a:endParaRP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rgbClr val="C00000"/>
                </a:solidFill>
              </a:rPr>
              <a:t>What to do with PIEs?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33800" cy="4800600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b="1" dirty="0">
                <a:solidFill>
                  <a:srgbClr val="1C1C1C"/>
                </a:solidFill>
              </a:rPr>
              <a:t>After generating the PIEs for the process, they are logically grouped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>
                <a:solidFill>
                  <a:srgbClr val="1C1C1C"/>
                </a:solidFill>
              </a:rPr>
              <a:t>The next step is to brain-storm ‘Quick Wins’ &amp; change possibilities in the process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>
                <a:solidFill>
                  <a:srgbClr val="1C1C1C"/>
                </a:solidFill>
              </a:rPr>
              <a:t>Key PIEs, especially related to process, are analyzed for root causes 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>
                <a:solidFill>
                  <a:srgbClr val="1C1C1C"/>
                </a:solidFill>
              </a:rPr>
              <a:t>Other PIEs are reviewed in the Improve phase to ensure that the new process addresses all or most of them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Business system – A collection of processes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1C1C1C"/>
                </a:solidFill>
              </a:rPr>
              <a:t>Business system is a collection of processes that take one or more inputs and create output that is of value to all stakeholders</a:t>
            </a:r>
          </a:p>
          <a:p>
            <a:r>
              <a:rPr lang="en-US" b="1" dirty="0" smtClean="0">
                <a:solidFill>
                  <a:srgbClr val="1C1C1C"/>
                </a:solidFill>
              </a:rPr>
              <a:t>Processes, not functions, drive a company…. Processes are the key to satisfying customers and stakeholders</a:t>
            </a:r>
          </a:p>
          <a:p>
            <a:r>
              <a:rPr lang="en-US" b="1" dirty="0" smtClean="0">
                <a:solidFill>
                  <a:srgbClr val="1C1C1C"/>
                </a:solidFill>
              </a:rPr>
              <a:t>Business processes move information and / or materials across several units and functions, to accomplish a specific end result</a:t>
            </a:r>
            <a:endParaRPr lang="en-US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1C1C1C"/>
                </a:solidFill>
              </a:rPr>
              <a:t>Sample : </a:t>
            </a:r>
            <a:r>
              <a:rPr lang="en-US" sz="4000" b="1" dirty="0">
                <a:solidFill>
                  <a:srgbClr val="1C1C1C"/>
                </a:solidFill>
              </a:rPr>
              <a:t>Process Map with Problems, Issues &amp; Expectations</a:t>
            </a:r>
            <a:endParaRPr lang="en-US" sz="4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316" y="1351499"/>
            <a:ext cx="8642884" cy="489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391400" y="1066800"/>
          <a:ext cx="1414169" cy="1013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632"/>
                <a:gridCol w="1093537"/>
              </a:tblGrid>
              <a:tr h="164013">
                <a:tc>
                  <a:txBody>
                    <a:bodyPr/>
                    <a:lstStyle/>
                    <a:p>
                      <a:endParaRPr lang="en-US" sz="900" kern="0" baseline="0" dirty="0"/>
                    </a:p>
                  </a:txBody>
                  <a:tcPr marL="89281" marR="89281" marT="15872" marB="1587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0" baseline="0" dirty="0"/>
                        <a:t>Process</a:t>
                      </a:r>
                    </a:p>
                  </a:txBody>
                  <a:tcPr marL="89281" marR="89281" marT="15872" marB="15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013">
                <a:tc>
                  <a:txBody>
                    <a:bodyPr/>
                    <a:lstStyle/>
                    <a:p>
                      <a:endParaRPr lang="en-US" sz="900" kern="0" baseline="0" dirty="0"/>
                    </a:p>
                  </a:txBody>
                  <a:tcPr marL="89281" marR="89281" marT="15872" marB="1587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0" baseline="0" dirty="0"/>
                        <a:t>Policy</a:t>
                      </a:r>
                    </a:p>
                  </a:txBody>
                  <a:tcPr marL="89281" marR="89281" marT="15872" marB="15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013">
                <a:tc>
                  <a:txBody>
                    <a:bodyPr/>
                    <a:lstStyle/>
                    <a:p>
                      <a:endParaRPr lang="en-US" sz="900" kern="0" baseline="0" dirty="0"/>
                    </a:p>
                  </a:txBody>
                  <a:tcPr marL="89281" marR="89281" marT="15872" marB="1587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0" baseline="0" dirty="0"/>
                        <a:t>Skills</a:t>
                      </a:r>
                    </a:p>
                  </a:txBody>
                  <a:tcPr marL="89281" marR="89281" marT="15872" marB="15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013">
                <a:tc>
                  <a:txBody>
                    <a:bodyPr/>
                    <a:lstStyle/>
                    <a:p>
                      <a:endParaRPr lang="en-US" sz="900" kern="0" baseline="0" dirty="0"/>
                    </a:p>
                  </a:txBody>
                  <a:tcPr marL="89281" marR="89281" marT="15872" marB="1587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0" baseline="0" dirty="0"/>
                        <a:t>Structure</a:t>
                      </a:r>
                    </a:p>
                  </a:txBody>
                  <a:tcPr marL="89281" marR="89281" marT="15872" marB="15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013">
                <a:tc>
                  <a:txBody>
                    <a:bodyPr/>
                    <a:lstStyle/>
                    <a:p>
                      <a:endParaRPr lang="en-US" sz="900" kern="0" baseline="0" dirty="0"/>
                    </a:p>
                  </a:txBody>
                  <a:tcPr marL="89281" marR="89281" marT="15872" marB="1587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0" baseline="0" dirty="0"/>
                        <a:t>IT</a:t>
                      </a:r>
                    </a:p>
                  </a:txBody>
                  <a:tcPr marL="89281" marR="89281" marT="15872" marB="15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013">
                <a:tc>
                  <a:txBody>
                    <a:bodyPr/>
                    <a:lstStyle/>
                    <a:p>
                      <a:endParaRPr lang="en-US" sz="900" kern="0" baseline="0" dirty="0"/>
                    </a:p>
                  </a:txBody>
                  <a:tcPr marL="89281" marR="89281" marT="15872" marB="1587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0" baseline="0" dirty="0"/>
                        <a:t>Infrastructure</a:t>
                      </a:r>
                    </a:p>
                  </a:txBody>
                  <a:tcPr marL="89281" marR="89281" marT="15872" marB="15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 bwMode="auto">
          <a:xfrm>
            <a:off x="6134101" y="4778973"/>
            <a:ext cx="1160964" cy="402628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Check </a:t>
            </a:r>
            <a:r>
              <a:rPr lang="en-US" sz="1050" b="1" dirty="0" smtClean="0">
                <a:solidFill>
                  <a:schemeClr val="bg1"/>
                </a:solidFill>
                <a:latin typeface="+mj-lt"/>
              </a:rPr>
              <a:t>done at final </a:t>
            </a: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stage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066800" y="5410200"/>
            <a:ext cx="1160963" cy="685800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</a:rPr>
              <a:t>Manual 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data entry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038600" y="1981200"/>
            <a:ext cx="1160963" cy="689942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Absence of token system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838200" y="3657600"/>
            <a:ext cx="1160963" cy="708607"/>
          </a:xfrm>
          <a:prstGeom prst="roundRect">
            <a:avLst/>
          </a:prstGeom>
          <a:solidFill>
            <a:srgbClr val="00B05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Required Physical presence 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End of Session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Government Processes – Unique Attributes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Processes are usually derived from the underlying set of laws and regulations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Compliance and control requirements are higher than in business processes, due to increased levels of accountability and need for transparency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Changing processes radically might take longer timeframe than in business processed, as it may require legal &amp; regulatory changes</a:t>
            </a:r>
            <a:endParaRPr lang="en-US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Process Mapping – Understanding how things happen “actually”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Why processes mapping?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Government service delivery evolves over time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First a good process is established for a small set-up; it is usually efficient and responsive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As the demand for the service grows, more people, functions and hierarchies are involved in a process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Government needs from time to time gradually change the process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Some changes are not always for the better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Everyone tries to do their best but the process evolves over a period of time to the current state (in some cases these are person-specific)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Rich experiences of people are lost when they leave the organization /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Process Mapping – 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Understanding how things happen “actually”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sz="4200" b="1" dirty="0" smtClean="0">
                <a:solidFill>
                  <a:srgbClr val="0070C0"/>
                </a:solidFill>
              </a:rPr>
              <a:t>Objectives of Process Mapping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understand “how do we actually work” as opposed to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4200" b="1" dirty="0" smtClean="0">
                <a:solidFill>
                  <a:srgbClr val="1C1C1C"/>
                </a:solidFill>
              </a:rPr>
              <a:t>                          “how are we supposed to work”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understand the four attributes of process: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Players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Process flow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Policies, Standards and Responsibilities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Phases with clear start &amp; end-points and process time-lines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identify the Critical to Process  metrics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identify “Quick Wins” in the process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understand response time &amp; cycle time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determine process efficiency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Value-added activities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Non value-added activities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To estimate the cost of the process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sz="4200" b="1" dirty="0" smtClean="0">
                <a:solidFill>
                  <a:srgbClr val="1C1C1C"/>
                </a:solidFill>
              </a:rPr>
              <a:t>The concept of waste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Types of Process Mapping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000" b="1" dirty="0" smtClean="0">
                <a:solidFill>
                  <a:srgbClr val="1C1C1C"/>
                </a:solidFill>
              </a:rPr>
              <a:t>Process mapping can be done at various levels of detail</a:t>
            </a:r>
          </a:p>
          <a:p>
            <a:r>
              <a:rPr lang="en-US" sz="4000" b="1" dirty="0" smtClean="0">
                <a:solidFill>
                  <a:srgbClr val="1C1C1C"/>
                </a:solidFill>
              </a:rPr>
              <a:t>Value Stream Mapping</a:t>
            </a:r>
          </a:p>
          <a:p>
            <a:pPr lvl="1"/>
            <a:r>
              <a:rPr lang="en-US" sz="3400" b="1" dirty="0" smtClean="0">
                <a:solidFill>
                  <a:srgbClr val="1C1C1C"/>
                </a:solidFill>
              </a:rPr>
              <a:t>Mapping the entire value stream of the process on a single page</a:t>
            </a:r>
          </a:p>
          <a:p>
            <a:r>
              <a:rPr lang="en-US" sz="4000" b="1" dirty="0" smtClean="0">
                <a:solidFill>
                  <a:srgbClr val="1C1C1C"/>
                </a:solidFill>
              </a:rPr>
              <a:t>SIPOC Map</a:t>
            </a:r>
          </a:p>
          <a:p>
            <a:pPr lvl="1"/>
            <a:r>
              <a:rPr lang="en-US" sz="3400" b="1" dirty="0" smtClean="0">
                <a:solidFill>
                  <a:srgbClr val="1C1C1C"/>
                </a:solidFill>
              </a:rPr>
              <a:t>Mapping the key constituents of the process and their interactions</a:t>
            </a:r>
          </a:p>
          <a:p>
            <a:r>
              <a:rPr lang="en-US" sz="4000" b="1" dirty="0" smtClean="0">
                <a:solidFill>
                  <a:srgbClr val="1C1C1C"/>
                </a:solidFill>
              </a:rPr>
              <a:t>Flowcharting</a:t>
            </a:r>
          </a:p>
          <a:p>
            <a:pPr lvl="1"/>
            <a:r>
              <a:rPr lang="en-US" sz="3400" b="1" dirty="0" smtClean="0">
                <a:solidFill>
                  <a:srgbClr val="1C1C1C"/>
                </a:solidFill>
              </a:rPr>
              <a:t>Detailed activity / task level graphical representation of the process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Flow Diagrams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400" b="1" i="1" dirty="0" smtClean="0">
                <a:solidFill>
                  <a:srgbClr val="1C1C1C"/>
                </a:solidFill>
              </a:rPr>
              <a:t>" Draw a flowchart for whatever you do.  Until you do, you do not know what you are doing, you just have a job.”</a:t>
            </a:r>
          </a:p>
          <a:p>
            <a:endParaRPr lang="en-US" sz="3400" dirty="0" smtClean="0">
              <a:solidFill>
                <a:srgbClr val="1C1C1C"/>
              </a:solidFill>
            </a:endParaRPr>
          </a:p>
          <a:p>
            <a:pPr lvl="2" algn="r">
              <a:buFontTx/>
              <a:buNone/>
            </a:pPr>
            <a:r>
              <a:rPr lang="en-US" sz="2600" b="1" dirty="0" smtClean="0">
                <a:solidFill>
                  <a:srgbClr val="002060"/>
                </a:solidFill>
              </a:rPr>
              <a:t> -- Dr. W. Edwards Deming.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Flowcharting: Mapping the process at an activity level</a:t>
            </a:r>
            <a:endParaRPr lang="en-US" sz="3600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2400" y="2514600"/>
            <a:ext cx="8991600" cy="3352800"/>
            <a:chOff x="692944" y="3949700"/>
            <a:chExt cx="11670914" cy="4351867"/>
          </a:xfrm>
        </p:grpSpPr>
        <p:sp>
          <p:nvSpPr>
            <p:cNvPr id="6" name="Flowchart: Terminator 5"/>
            <p:cNvSpPr/>
            <p:nvPr/>
          </p:nvSpPr>
          <p:spPr bwMode="auto">
            <a:xfrm>
              <a:off x="692944" y="4070351"/>
              <a:ext cx="2743200" cy="975783"/>
            </a:xfrm>
            <a:prstGeom prst="flowChartTerminator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Terminator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 bwMode="auto">
            <a:xfrm>
              <a:off x="692944" y="5494867"/>
              <a:ext cx="2743200" cy="975784"/>
            </a:xfrm>
            <a:prstGeom prst="flowChartProcess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  <a:defRPr/>
              </a:pPr>
              <a:r>
                <a:rPr lang="en-US" sz="2000" b="1" dirty="0">
                  <a:solidFill>
                    <a:schemeClr val="bg1"/>
                  </a:solidFill>
                </a:rPr>
                <a:t>Process</a:t>
              </a:r>
            </a:p>
          </p:txBody>
        </p:sp>
        <p:sp>
          <p:nvSpPr>
            <p:cNvPr id="8" name="Flowchart: Decision 7"/>
            <p:cNvSpPr/>
            <p:nvPr/>
          </p:nvSpPr>
          <p:spPr bwMode="auto">
            <a:xfrm>
              <a:off x="6855620" y="3949700"/>
              <a:ext cx="2743200" cy="1219200"/>
            </a:xfrm>
            <a:prstGeom prst="flowChartDecision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  <a:defRPr/>
              </a:pPr>
              <a:r>
                <a:rPr lang="en-US" sz="2000" b="1" dirty="0">
                  <a:solidFill>
                    <a:schemeClr val="bg1"/>
                  </a:solidFill>
                </a:rPr>
                <a:t>Decision box</a:t>
              </a: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1035844" y="6838951"/>
              <a:ext cx="2057400" cy="1462616"/>
            </a:xfrm>
            <a:prstGeom prst="rightArrow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  <a:defRPr/>
              </a:pPr>
              <a:r>
                <a:rPr lang="en-US" sz="2000" b="1" dirty="0">
                  <a:solidFill>
                    <a:schemeClr val="bg1"/>
                  </a:solidFill>
                </a:rPr>
                <a:t>Off page Connector</a:t>
              </a:r>
            </a:p>
          </p:txBody>
        </p:sp>
        <p:sp>
          <p:nvSpPr>
            <p:cNvPr id="10" name="Flowchart: Connector 9"/>
            <p:cNvSpPr/>
            <p:nvPr/>
          </p:nvSpPr>
          <p:spPr bwMode="auto">
            <a:xfrm>
              <a:off x="7746207" y="5556251"/>
              <a:ext cx="962025" cy="853016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  <a:defRPr/>
              </a:pPr>
              <a:r>
                <a:rPr lang="en-US" sz="1700" b="1" dirty="0">
                  <a:solidFill>
                    <a:schemeClr val="bg1"/>
                  </a:solidFill>
                </a:rPr>
                <a:t>On page</a:t>
              </a:r>
            </a:p>
          </p:txBody>
        </p:sp>
        <p:sp>
          <p:nvSpPr>
            <p:cNvPr id="11" name="Flowchart: Document 10"/>
            <p:cNvSpPr/>
            <p:nvPr/>
          </p:nvSpPr>
          <p:spPr bwMode="auto">
            <a:xfrm>
              <a:off x="6855620" y="6860117"/>
              <a:ext cx="2743200" cy="1420283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  <a:defRPr/>
              </a:pPr>
              <a:r>
                <a:rPr lang="en-US" sz="2000" b="1" dirty="0">
                  <a:solidFill>
                    <a:schemeClr val="bg1"/>
                  </a:solidFill>
                </a:rPr>
                <a:t>Documents</a:t>
              </a:r>
            </a:p>
          </p:txBody>
        </p:sp>
        <p:sp>
          <p:nvSpPr>
            <p:cNvPr id="12" name="TextBox 9"/>
            <p:cNvSpPr txBox="1">
              <a:spLocks noChangeArrowheads="1"/>
            </p:cNvSpPr>
            <p:nvPr/>
          </p:nvSpPr>
          <p:spPr bwMode="auto">
            <a:xfrm>
              <a:off x="3726657" y="4048606"/>
              <a:ext cx="2476500" cy="1189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0622" tIns="65311" rIns="130622" bIns="65311">
              <a:spAutoFit/>
            </a:bodyPr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/>
                <a:t>Indicates the start or end of a process</a:t>
              </a:r>
            </a:p>
          </p:txBody>
        </p:sp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3726657" y="5334385"/>
              <a:ext cx="2476500" cy="1189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0622" tIns="65311" rIns="130622" bIns="65311">
              <a:spAutoFit/>
            </a:bodyPr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/>
                <a:t>Used to specify any activity carried out</a:t>
              </a: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3726657" y="6916882"/>
              <a:ext cx="2476500" cy="1189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0622" tIns="65311" rIns="130622" bIns="65311">
              <a:spAutoFit/>
            </a:bodyPr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/>
                <a:t>Used to link from one page to another </a:t>
              </a:r>
            </a:p>
          </p:txBody>
        </p: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9748838" y="3949700"/>
              <a:ext cx="2615020" cy="1189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0622" tIns="65311" rIns="130622" bIns="65311">
              <a:spAutoFit/>
            </a:bodyPr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/>
                <a:t>Indicates a decision  (Yes/No) is being taken</a:t>
              </a:r>
            </a:p>
          </p:txBody>
        </p:sp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9297772" y="5433291"/>
              <a:ext cx="2927567" cy="85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0622" tIns="65311" rIns="130622" bIns="65311">
              <a:spAutoFit/>
            </a:bodyPr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/>
                <a:t>Used to link within the page</a:t>
              </a:r>
            </a:p>
          </p:txBody>
        </p:sp>
        <p:sp>
          <p:nvSpPr>
            <p:cNvPr id="17" name="TextBox 14"/>
            <p:cNvSpPr txBox="1">
              <a:spLocks noChangeArrowheads="1"/>
            </p:cNvSpPr>
            <p:nvPr/>
          </p:nvSpPr>
          <p:spPr bwMode="auto">
            <a:xfrm>
              <a:off x="9748838" y="6817976"/>
              <a:ext cx="2476500" cy="1189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30622" tIns="65311" rIns="130622" bIns="65311">
              <a:spAutoFit/>
            </a:bodyPr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700" b="1" dirty="0"/>
                <a:t>Used to specify standards &amp; policies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28600" y="1371600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Document the processes in detail, based on process walkthrough  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For graphical process flow mapping common symbols used are as follows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There are additional flowcharting elements that can also be used if required</a:t>
            </a:r>
            <a:endParaRPr lang="en-US" sz="3600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4800" y="2438400"/>
            <a:ext cx="8610600" cy="3297159"/>
            <a:chOff x="742950" y="3169920"/>
            <a:chExt cx="12215813" cy="4677663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742950" y="3196591"/>
              <a:ext cx="2743200" cy="975360"/>
            </a:xfrm>
            <a:prstGeom prst="flowChartInputOutpu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Input / Output</a:t>
              </a:r>
              <a:endPara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10139363" y="6421119"/>
              <a:ext cx="2743200" cy="1426464"/>
            </a:xfrm>
            <a:prstGeom prst="flowChartMultidocumen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Forms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>
              <a:off x="742950" y="4744720"/>
              <a:ext cx="2743200" cy="975360"/>
            </a:xfrm>
            <a:prstGeom prst="flowChartManualOperation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Manual Operation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AutoShape 39"/>
            <p:cNvSpPr>
              <a:spLocks noChangeArrowheads="1"/>
            </p:cNvSpPr>
            <p:nvPr/>
          </p:nvSpPr>
          <p:spPr bwMode="auto">
            <a:xfrm>
              <a:off x="742950" y="6421119"/>
              <a:ext cx="2743200" cy="975360"/>
            </a:xfrm>
            <a:prstGeom prst="flowChartManualInpu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Manual Input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5484020" y="3169920"/>
              <a:ext cx="2743200" cy="975360"/>
            </a:xfrm>
            <a:prstGeom prst="flowChartMagneticDisk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Database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AutoShape 15"/>
            <p:cNvSpPr>
              <a:spLocks noChangeArrowheads="1"/>
            </p:cNvSpPr>
            <p:nvPr/>
          </p:nvSpPr>
          <p:spPr bwMode="auto">
            <a:xfrm>
              <a:off x="6188869" y="4744720"/>
              <a:ext cx="2038350" cy="975360"/>
            </a:xfrm>
            <a:prstGeom prst="flowChartDelay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Wait / Delay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>
              <a:off x="5388770" y="6547443"/>
              <a:ext cx="2743200" cy="975360"/>
            </a:xfrm>
            <a:prstGeom prst="flowChartMerge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Storage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AutoShape 41"/>
            <p:cNvSpPr>
              <a:spLocks noChangeArrowheads="1"/>
            </p:cNvSpPr>
            <p:nvPr/>
          </p:nvSpPr>
          <p:spPr bwMode="auto">
            <a:xfrm>
              <a:off x="10139363" y="3169920"/>
              <a:ext cx="2743200" cy="975360"/>
            </a:xfrm>
            <a:prstGeom prst="flowChartPreparation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Preparation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AutoShape 44"/>
            <p:cNvSpPr>
              <a:spLocks noChangeArrowheads="1"/>
            </p:cNvSpPr>
            <p:nvPr/>
          </p:nvSpPr>
          <p:spPr bwMode="auto">
            <a:xfrm>
              <a:off x="10215563" y="4744720"/>
              <a:ext cx="2743200" cy="975360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 anchorCtr="1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2000" b="1" dirty="0" smtClean="0">
                  <a:solidFill>
                    <a:schemeClr val="bg1"/>
                  </a:solidFill>
                </a:rPr>
                <a:t>Research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1322</Words>
  <Application>Microsoft Office PowerPoint</Application>
  <PresentationFormat>On-screen Show (4:3)</PresentationFormat>
  <Paragraphs>164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Understanding of Process Maps</vt:lpstr>
      <vt:lpstr>Business system – A collection of processes</vt:lpstr>
      <vt:lpstr>Government Processes – Unique Attributes</vt:lpstr>
      <vt:lpstr>Process Mapping – Understanding how things happen “actually”</vt:lpstr>
      <vt:lpstr>Process Mapping –  Understanding how things happen “actually”</vt:lpstr>
      <vt:lpstr>Types of Process Mapping</vt:lpstr>
      <vt:lpstr>Flow Diagrams</vt:lpstr>
      <vt:lpstr>Flowcharting: Mapping the process at an activity level</vt:lpstr>
      <vt:lpstr>There are additional flowcharting elements that can also be used if required</vt:lpstr>
      <vt:lpstr>The process of ‘Process Mapping’</vt:lpstr>
      <vt:lpstr>Building a process map</vt:lpstr>
      <vt:lpstr>Building a process map… (contd.)</vt:lpstr>
      <vt:lpstr>Building a process map… (contd.)</vt:lpstr>
      <vt:lpstr>The Four Field mapping template</vt:lpstr>
      <vt:lpstr>Sample Process Map – Railway Reservation</vt:lpstr>
      <vt:lpstr>Supplementary Information to the flow chart</vt:lpstr>
      <vt:lpstr>Concerns with Flowcharts</vt:lpstr>
      <vt:lpstr>Post drawing of the Flowchart , we need to define the Problems, Issues and Expectations</vt:lpstr>
      <vt:lpstr>What to do with PIEs?</vt:lpstr>
      <vt:lpstr>Sample : Process Map with Problems, Issues &amp; Expectations</vt:lpstr>
      <vt:lpstr>End of Session</vt:lpstr>
    </vt:vector>
  </TitlesOfParts>
  <Company>SSA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of Process Maps</dc:title>
  <dc:creator>Saptarshi Sanyal</dc:creator>
  <cp:lastModifiedBy>NIELIT6</cp:lastModifiedBy>
  <cp:revision>6</cp:revision>
  <dcterms:created xsi:type="dcterms:W3CDTF">2013-09-15T13:04:15Z</dcterms:created>
  <dcterms:modified xsi:type="dcterms:W3CDTF">2013-09-17T03:38:14Z</dcterms:modified>
</cp:coreProperties>
</file>